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6" r:id="rId2"/>
    <p:sldId id="430" r:id="rId3"/>
    <p:sldId id="431" r:id="rId4"/>
    <p:sldId id="432" r:id="rId5"/>
    <p:sldId id="433" r:id="rId6"/>
    <p:sldId id="369" r:id="rId7"/>
    <p:sldId id="370" r:id="rId8"/>
    <p:sldId id="371" r:id="rId9"/>
    <p:sldId id="372" r:id="rId10"/>
    <p:sldId id="422" r:id="rId11"/>
    <p:sldId id="390" r:id="rId12"/>
    <p:sldId id="391" r:id="rId13"/>
    <p:sldId id="396" r:id="rId14"/>
    <p:sldId id="392" r:id="rId15"/>
    <p:sldId id="397" r:id="rId16"/>
    <p:sldId id="398" r:id="rId17"/>
    <p:sldId id="393" r:id="rId18"/>
    <p:sldId id="395" r:id="rId19"/>
    <p:sldId id="376" r:id="rId20"/>
    <p:sldId id="377" r:id="rId21"/>
    <p:sldId id="379" r:id="rId22"/>
    <p:sldId id="381" r:id="rId23"/>
    <p:sldId id="382" r:id="rId24"/>
    <p:sldId id="383" r:id="rId25"/>
    <p:sldId id="399" r:id="rId26"/>
    <p:sldId id="400" r:id="rId27"/>
    <p:sldId id="384" r:id="rId28"/>
    <p:sldId id="385" r:id="rId29"/>
    <p:sldId id="386" r:id="rId30"/>
    <p:sldId id="388" r:id="rId31"/>
    <p:sldId id="389" r:id="rId32"/>
    <p:sldId id="423" r:id="rId33"/>
    <p:sldId id="424" r:id="rId34"/>
    <p:sldId id="425" r:id="rId35"/>
    <p:sldId id="426" r:id="rId36"/>
    <p:sldId id="427" r:id="rId37"/>
    <p:sldId id="428" r:id="rId38"/>
    <p:sldId id="429" r:id="rId39"/>
    <p:sldId id="434" r:id="rId40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9" autoAdjust="0"/>
    <p:restoredTop sz="66095" autoAdjust="0"/>
  </p:normalViewPr>
  <p:slideViewPr>
    <p:cSldViewPr>
      <p:cViewPr varScale="1">
        <p:scale>
          <a:sx n="72" d="100"/>
          <a:sy n="72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A62F1-DE13-4B44-B7B6-4EB7D7DC2170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78C23-0B8F-43EF-AE35-834045C9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0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FBA53-7C6F-4BC8-8449-397E8BAE2CEC}" type="datetimeFigureOut">
              <a:rPr lang="en-NZ" smtClean="0"/>
              <a:t>22/03/2016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40335-6261-4D17-B74F-AB4A9A01B6E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2248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08994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82127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82127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5134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49006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63713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Before and after.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60833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Before and after.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60833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82127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2095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2095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6683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1839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0602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2162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0259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46761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3012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0335-6261-4D17-B74F-AB4A9A01B6E2}" type="slidenum">
              <a:rPr lang="en-NZ" smtClean="0"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8429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dl.dropboxusercontent.com/u/10089854/domExample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the </a:t>
            </a:r>
            <a:r>
              <a:rPr lang="en-NZ" dirty="0" err="1" smtClean="0"/>
              <a:t>dom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 smtClean="0"/>
              <a:t>IN712 Web 3 </a:t>
            </a:r>
          </a:p>
        </p:txBody>
      </p:sp>
    </p:spTree>
    <p:extLst>
      <p:ext uri="{BB962C8B-B14F-4D97-AF65-F5344CB8AC3E}">
        <p14:creationId xmlns:p14="http://schemas.microsoft.com/office/powerpoint/2010/main" val="24038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DOM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5257800"/>
          </a:xfrm>
        </p:spPr>
        <p:txBody>
          <a:bodyPr>
            <a:noAutofit/>
          </a:bodyPr>
          <a:lstStyle/>
          <a:p>
            <a:r>
              <a:rPr lang="en-NZ" sz="2000" dirty="0"/>
              <a:t>One of the great strengths of JavaScript is that it allows us to </a:t>
            </a:r>
            <a:r>
              <a:rPr lang="en-NZ" sz="2000" b="1" dirty="0"/>
              <a:t>modify the web page</a:t>
            </a:r>
            <a:r>
              <a:rPr lang="en-NZ" sz="2000" dirty="0"/>
              <a:t> from the browser (i.e. without having to request new HTML from the server)</a:t>
            </a:r>
          </a:p>
          <a:p>
            <a:r>
              <a:rPr lang="en-US" sz="2000" dirty="0" smtClean="0"/>
              <a:t>To programmatically access </a:t>
            </a:r>
            <a:r>
              <a:rPr lang="en-US" sz="2000" dirty="0"/>
              <a:t>the elements and attributes within the </a:t>
            </a:r>
            <a:r>
              <a:rPr lang="en-US" sz="2000" dirty="0" smtClean="0"/>
              <a:t>HTML a </a:t>
            </a:r>
            <a:r>
              <a:rPr lang="en-US" sz="2000" dirty="0"/>
              <a:t>programming interface (API) called the </a:t>
            </a:r>
            <a:r>
              <a:rPr lang="en-US" sz="2000" b="1" dirty="0"/>
              <a:t>Document Object </a:t>
            </a:r>
            <a:r>
              <a:rPr lang="en-US" sz="2000" b="1" dirty="0" smtClean="0"/>
              <a:t>Model </a:t>
            </a:r>
            <a:r>
              <a:rPr lang="en-US" sz="2000" dirty="0" smtClean="0"/>
              <a:t>is used</a:t>
            </a:r>
            <a:endParaRPr lang="en-US" sz="2000" b="1" dirty="0"/>
          </a:p>
          <a:p>
            <a:r>
              <a:rPr lang="en-US" sz="2000" dirty="0" smtClean="0"/>
              <a:t>The </a:t>
            </a:r>
            <a:r>
              <a:rPr lang="en-US" sz="2000" dirty="0"/>
              <a:t>HTML DOM is a standard </a:t>
            </a:r>
            <a:r>
              <a:rPr lang="en-US" sz="2000" b="1" dirty="0"/>
              <a:t>object</a:t>
            </a:r>
            <a:r>
              <a:rPr lang="en-US" sz="2000" dirty="0"/>
              <a:t> model </a:t>
            </a:r>
            <a:r>
              <a:rPr lang="en-US" sz="2000" dirty="0" smtClean="0"/>
              <a:t> and</a:t>
            </a:r>
            <a:r>
              <a:rPr lang="en-US" sz="2000" dirty="0"/>
              <a:t> </a:t>
            </a:r>
            <a:r>
              <a:rPr lang="en-US" sz="2000" b="1" dirty="0"/>
              <a:t>programming interface</a:t>
            </a:r>
            <a:r>
              <a:rPr lang="en-US" sz="2000" dirty="0"/>
              <a:t> for HTML. It defines:</a:t>
            </a:r>
          </a:p>
          <a:p>
            <a:pPr lvl="1"/>
            <a:r>
              <a:rPr lang="en-US" sz="1800" dirty="0"/>
              <a:t>The HTML elements as </a:t>
            </a:r>
            <a:r>
              <a:rPr lang="en-US" sz="1800" b="1" dirty="0"/>
              <a:t>objects</a:t>
            </a:r>
            <a:endParaRPr lang="en-US" sz="1800" dirty="0"/>
          </a:p>
          <a:p>
            <a:pPr lvl="1"/>
            <a:r>
              <a:rPr lang="en-US" sz="1800" dirty="0"/>
              <a:t>The </a:t>
            </a:r>
            <a:r>
              <a:rPr lang="en-US" sz="1800" b="1" dirty="0"/>
              <a:t>properties</a:t>
            </a:r>
            <a:r>
              <a:rPr lang="en-US" sz="1800" dirty="0"/>
              <a:t> of all HTML elements</a:t>
            </a:r>
          </a:p>
          <a:p>
            <a:pPr lvl="1"/>
            <a:r>
              <a:rPr lang="en-US" sz="1800" dirty="0"/>
              <a:t>The </a:t>
            </a:r>
            <a:r>
              <a:rPr lang="en-US" sz="1800" b="1" dirty="0"/>
              <a:t>methods</a:t>
            </a:r>
            <a:r>
              <a:rPr lang="en-US" sz="1800" dirty="0"/>
              <a:t> to access all HTML elements</a:t>
            </a:r>
          </a:p>
          <a:p>
            <a:pPr lvl="1"/>
            <a:r>
              <a:rPr lang="en-US" sz="1800" dirty="0"/>
              <a:t>The </a:t>
            </a:r>
            <a:r>
              <a:rPr lang="en-US" sz="1800" b="1" dirty="0"/>
              <a:t>events</a:t>
            </a:r>
            <a:r>
              <a:rPr lang="en-US" sz="1800" dirty="0"/>
              <a:t> for all HTML elements</a:t>
            </a:r>
          </a:p>
          <a:p>
            <a:r>
              <a:rPr lang="en-US" sz="2000" b="1" dirty="0" smtClean="0"/>
              <a:t>The </a:t>
            </a:r>
            <a:r>
              <a:rPr lang="en-US" sz="2000" b="1" dirty="0"/>
              <a:t>HTML DOM is a standard for how to get, change, add, or delete HTML elements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554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DOM</a:t>
            </a:r>
            <a:endParaRPr lang="en-NZ" dirty="0"/>
          </a:p>
        </p:txBody>
      </p:sp>
      <p:pic>
        <p:nvPicPr>
          <p:cNvPr id="6146" name="Picture 2" descr="Typical structure of a DOM hierarc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28260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26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-171450"/>
            <a:r>
              <a:rPr lang="en-NZ" dirty="0"/>
              <a:t>The browser doesn’t use the HTML representation of the page when rendering and managing it. </a:t>
            </a:r>
            <a:endParaRPr lang="en-NZ" dirty="0" smtClean="0"/>
          </a:p>
          <a:p>
            <a:pPr marL="171450" indent="-171450"/>
            <a:r>
              <a:rPr lang="en-NZ" dirty="0" smtClean="0"/>
              <a:t>Rather</a:t>
            </a:r>
            <a:r>
              <a:rPr lang="en-NZ" dirty="0"/>
              <a:t>, it parses the HTML and builds a complex hierarchical data object that represents the structure and the content of the page.</a:t>
            </a:r>
          </a:p>
          <a:p>
            <a:pPr marL="171450" indent="-171450"/>
            <a:r>
              <a:rPr lang="en-NZ" dirty="0"/>
              <a:t>This structure is a tree. </a:t>
            </a:r>
            <a:endParaRPr lang="en-NZ" dirty="0" smtClean="0"/>
          </a:p>
          <a:p>
            <a:pPr marL="171450" indent="-171450"/>
            <a:r>
              <a:rPr lang="en-NZ" dirty="0" smtClean="0"/>
              <a:t>Each </a:t>
            </a:r>
            <a:r>
              <a:rPr lang="en-NZ" dirty="0"/>
              <a:t>element (including the HTML element itself) is a node. </a:t>
            </a:r>
            <a:endParaRPr lang="en-NZ" dirty="0" smtClean="0"/>
          </a:p>
          <a:p>
            <a:pPr marL="171450" indent="-171450"/>
            <a:r>
              <a:rPr lang="en-NZ" dirty="0" smtClean="0"/>
              <a:t>The </a:t>
            </a:r>
            <a:r>
              <a:rPr lang="en-NZ" dirty="0"/>
              <a:t>contents of elements are their children. </a:t>
            </a:r>
            <a:endParaRPr lang="en-NZ" dirty="0" smtClean="0"/>
          </a:p>
          <a:p>
            <a:pPr marL="171450" indent="-171450"/>
            <a:r>
              <a:rPr lang="en-NZ" dirty="0" smtClean="0"/>
              <a:t>Multiple </a:t>
            </a:r>
            <a:r>
              <a:rPr lang="en-NZ" dirty="0"/>
              <a:t>elements contained within a single containing element are siblings. And so on.</a:t>
            </a:r>
          </a:p>
          <a:p>
            <a:pPr marL="0" indent="0">
              <a:buNone/>
            </a:pP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47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71450" indent="-171450"/>
            <a:r>
              <a:rPr lang="en-NZ" dirty="0" smtClean="0"/>
              <a:t>Note </a:t>
            </a:r>
            <a:r>
              <a:rPr lang="en-NZ" dirty="0"/>
              <a:t>that HTML has a naturally hierarchical structure: The &lt;html&gt; is the root node, and it contains two children, head and body. They in turn contain children. For example, the body </a:t>
            </a:r>
            <a:r>
              <a:rPr lang="en-NZ" dirty="0" smtClean="0"/>
              <a:t>can have two </a:t>
            </a:r>
            <a:r>
              <a:rPr lang="en-NZ" dirty="0"/>
              <a:t>children, an h1 and a &lt;p&gt;. The p </a:t>
            </a:r>
            <a:r>
              <a:rPr lang="en-NZ" dirty="0" smtClean="0"/>
              <a:t>can have children of its own, </a:t>
            </a:r>
            <a:r>
              <a:rPr lang="en-NZ" dirty="0"/>
              <a:t>a text fragment, an &lt;</a:t>
            </a:r>
            <a:r>
              <a:rPr lang="en-NZ" dirty="0" err="1"/>
              <a:t>i</a:t>
            </a:r>
            <a:r>
              <a:rPr lang="en-NZ" dirty="0"/>
              <a:t>&gt; (itself an element containing one text fragment child) and another text </a:t>
            </a:r>
            <a:r>
              <a:rPr lang="en-NZ" dirty="0" smtClean="0"/>
              <a:t>fragment for instance.</a:t>
            </a:r>
            <a:endParaRPr lang="en-NZ" dirty="0"/>
          </a:p>
          <a:p>
            <a:pPr marL="171450" indent="-171450"/>
            <a:r>
              <a:rPr lang="en-NZ" dirty="0" smtClean="0"/>
              <a:t>Note </a:t>
            </a:r>
            <a:r>
              <a:rPr lang="en-NZ" dirty="0"/>
              <a:t>that </a:t>
            </a:r>
            <a:r>
              <a:rPr lang="en-NZ" b="1" i="1" dirty="0"/>
              <a:t>leaf nodes </a:t>
            </a:r>
            <a:r>
              <a:rPr lang="en-NZ" dirty="0"/>
              <a:t>are always content: text, an </a:t>
            </a:r>
            <a:r>
              <a:rPr lang="en-NZ" dirty="0" err="1"/>
              <a:t>img</a:t>
            </a:r>
            <a:r>
              <a:rPr lang="en-NZ" dirty="0"/>
              <a:t> or an input control. </a:t>
            </a:r>
            <a:r>
              <a:rPr lang="en-NZ" b="1" i="1" dirty="0"/>
              <a:t>Internal nodes </a:t>
            </a:r>
            <a:r>
              <a:rPr lang="en-NZ" dirty="0"/>
              <a:t>are always elements.</a:t>
            </a:r>
          </a:p>
          <a:p>
            <a:pPr marL="171450" indent="-171450"/>
            <a:r>
              <a:rPr lang="en-NZ" dirty="0"/>
              <a:t>Working with the DOM involves selecting elements of this tree, traversing this tree, processing elements of this tree, and adding and deleting elements from this tree.</a:t>
            </a:r>
          </a:p>
          <a:p>
            <a:pPr marL="171450" indent="-171450"/>
            <a:r>
              <a:rPr lang="en-NZ" dirty="0"/>
              <a:t>Each time you modify the DOM (the structure and/or the content), the browser </a:t>
            </a:r>
            <a:r>
              <a:rPr lang="en-NZ" dirty="0" err="1"/>
              <a:t>rerenders</a:t>
            </a:r>
            <a:r>
              <a:rPr lang="en-NZ" dirty="0"/>
              <a:t> it. No server contact to get fresh HTML is </a:t>
            </a:r>
            <a:r>
              <a:rPr lang="en-NZ" dirty="0" smtClean="0"/>
              <a:t>required</a:t>
            </a:r>
            <a:endParaRPr lang="en-NZ" dirty="0"/>
          </a:p>
          <a:p>
            <a:pPr marL="0" indent="0">
              <a:buNone/>
            </a:pP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86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Modifying the Web Page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697230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00" y="63373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 smtClean="0"/>
              <a:t>*</a:t>
            </a:r>
            <a:r>
              <a:rPr lang="en-NZ" sz="1400" dirty="0"/>
              <a:t>I have styled the div inline here, just so you can see the style on the same page. Never do this for real. Always put your CSS in a separate </a:t>
            </a:r>
            <a:r>
              <a:rPr lang="en-NZ" sz="1400" dirty="0" smtClean="0"/>
              <a:t>file</a:t>
            </a:r>
            <a:endParaRPr lang="en-NZ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873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Modifying the Web Page</a:t>
            </a:r>
            <a:endParaRPr lang="en-N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2200275"/>
            <a:ext cx="553402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0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Modifying the Web Page</a:t>
            </a:r>
            <a:endParaRPr lang="en-N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54" y="2671763"/>
            <a:ext cx="7595946" cy="174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3810000" y="1981200"/>
            <a:ext cx="304800" cy="1371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05400" y="1981200"/>
            <a:ext cx="304800" cy="1371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010400" y="1981200"/>
            <a:ext cx="304800" cy="1371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2209800" y="3886200"/>
            <a:ext cx="533400" cy="1066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3352800" y="3886200"/>
            <a:ext cx="533400" cy="1066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40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Modifying the Web Page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438400"/>
            <a:ext cx="3964812" cy="2599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987" y="2438400"/>
            <a:ext cx="396481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28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Another very useful selector</a:t>
            </a:r>
            <a:endParaRPr lang="en-N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97" y="3657600"/>
            <a:ext cx="720167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2456765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querySelector</a:t>
            </a:r>
            <a:r>
              <a:rPr lang="en-US" dirty="0"/>
              <a:t>() allows selection of Dom element based on CSS </a:t>
            </a:r>
            <a:r>
              <a:rPr lang="en-US" dirty="0" smtClean="0"/>
              <a:t>selectors syntax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DOM tree</a:t>
            </a:r>
            <a:endParaRPr lang="en-N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907384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54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876800"/>
          </a:xfrm>
        </p:spPr>
        <p:txBody>
          <a:bodyPr>
            <a:normAutofit/>
          </a:bodyPr>
          <a:lstStyle/>
          <a:p>
            <a:r>
              <a:rPr lang="en-US" sz="2000" dirty="0"/>
              <a:t>In the DOM, each element </a:t>
            </a:r>
            <a:r>
              <a:rPr lang="en-US" sz="2000" dirty="0" smtClean="0"/>
              <a:t>within </a:t>
            </a:r>
            <a:r>
              <a:rPr lang="en-US" sz="2000" dirty="0"/>
              <a:t>the HTML document is called a </a:t>
            </a:r>
            <a:r>
              <a:rPr lang="en-US" sz="2000" b="1" dirty="0" smtClean="0"/>
              <a:t>node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If the DOM </a:t>
            </a:r>
            <a:r>
              <a:rPr lang="en-US" sz="2000" dirty="0"/>
              <a:t>is a tree, then each node is an individual </a:t>
            </a:r>
            <a:r>
              <a:rPr lang="en-US" sz="2000" dirty="0" smtClean="0"/>
              <a:t>branch </a:t>
            </a:r>
            <a:endParaRPr lang="en-US" sz="2000" dirty="0" smtClean="0"/>
          </a:p>
          <a:p>
            <a:r>
              <a:rPr lang="en-US" sz="2000" dirty="0" smtClean="0"/>
              <a:t>There </a:t>
            </a:r>
            <a:r>
              <a:rPr lang="en-US" sz="2000" dirty="0"/>
              <a:t>are element nodes</a:t>
            </a:r>
            <a:r>
              <a:rPr lang="en-US" sz="2000" dirty="0" smtClean="0"/>
              <a:t>, text </a:t>
            </a:r>
            <a:r>
              <a:rPr lang="en-US" sz="2000" dirty="0"/>
              <a:t>nodes, and attribute </a:t>
            </a:r>
            <a:r>
              <a:rPr lang="en-US" sz="2000" dirty="0" smtClean="0"/>
              <a:t>nodes</a:t>
            </a:r>
            <a:endParaRPr lang="en-US" sz="2000" dirty="0"/>
          </a:p>
          <a:p>
            <a:r>
              <a:rPr lang="en-US" sz="2000" dirty="0"/>
              <a:t>All nodes in the DOM share a common set of properties and </a:t>
            </a:r>
            <a:r>
              <a:rPr lang="en-US" sz="2000" dirty="0" smtClean="0"/>
              <a:t>methods </a:t>
            </a:r>
            <a:endParaRPr lang="en-US" sz="2000" dirty="0"/>
          </a:p>
          <a:p>
            <a:r>
              <a:rPr lang="en-US" sz="2000" dirty="0" smtClean="0"/>
              <a:t>Most tasks in </a:t>
            </a:r>
            <a:r>
              <a:rPr lang="en-US" sz="2000" dirty="0"/>
              <a:t>JavaScript involve finding a node, </a:t>
            </a:r>
            <a:r>
              <a:rPr lang="en-US" sz="2000" dirty="0" smtClean="0"/>
              <a:t>and then </a:t>
            </a:r>
            <a:r>
              <a:rPr lang="en-US" sz="2000" dirty="0"/>
              <a:t>accessing or modifying it via those properties and methods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0"/>
            <a:ext cx="6477000" cy="307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683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Element node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type of object returned by the method </a:t>
            </a:r>
            <a:r>
              <a:rPr lang="en-US" dirty="0" err="1"/>
              <a:t>document.getElementById</a:t>
            </a:r>
            <a:r>
              <a:rPr lang="en-US" dirty="0"/>
              <a:t>()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represents an HTML </a:t>
            </a:r>
            <a:r>
              <a:rPr lang="en-US" dirty="0" smtClean="0"/>
              <a:t>element in </a:t>
            </a:r>
            <a:r>
              <a:rPr lang="en-US" dirty="0"/>
              <a:t>the hierarchy, contained between the opening &lt;&gt; and closing &lt;/&gt; tags for </a:t>
            </a:r>
            <a:r>
              <a:rPr lang="en-US" dirty="0" smtClean="0"/>
              <a:t>this element</a:t>
            </a:r>
          </a:p>
          <a:p>
            <a:r>
              <a:rPr lang="en-US" dirty="0" smtClean="0"/>
              <a:t>An </a:t>
            </a:r>
            <a:r>
              <a:rPr lang="en-US" dirty="0"/>
              <a:t>element can itself contain </a:t>
            </a:r>
            <a:r>
              <a:rPr lang="en-US" dirty="0" smtClean="0"/>
              <a:t>more elements</a:t>
            </a:r>
            <a:endParaRPr lang="en-US" dirty="0"/>
          </a:p>
          <a:p>
            <a:r>
              <a:rPr lang="en-US" dirty="0"/>
              <a:t>Since IDs must be unique in an HTML document, </a:t>
            </a:r>
            <a:r>
              <a:rPr lang="en-US" dirty="0" err="1"/>
              <a:t>getElementByID</a:t>
            </a:r>
            <a:r>
              <a:rPr lang="en-US" dirty="0"/>
              <a:t>() returns </a:t>
            </a:r>
            <a:r>
              <a:rPr lang="en-US" dirty="0" smtClean="0"/>
              <a:t>a single </a:t>
            </a:r>
            <a:r>
              <a:rPr lang="en-US" dirty="0"/>
              <a:t>node, rather than a set of results which is the case with other selector </a:t>
            </a:r>
            <a:r>
              <a:rPr lang="en-US" dirty="0" smtClean="0"/>
              <a:t>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72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Some essential node object properties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35839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325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More essential node object properties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72354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501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Some specific HTML DOM element properties for certain tag types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820956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906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Some essential document object methods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71277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5638800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 err="1" smtClean="0"/>
              <a:t>getElementsByName</a:t>
            </a:r>
            <a:r>
              <a:rPr lang="en-NZ" dirty="0" smtClean="0"/>
              <a:t>(</a:t>
            </a:r>
            <a:r>
              <a:rPr lang="en-NZ" i="1" dirty="0" smtClean="0"/>
              <a:t>name)</a:t>
            </a:r>
            <a:endParaRPr lang="en-NZ" i="1" dirty="0"/>
          </a:p>
        </p:txBody>
      </p:sp>
    </p:spTree>
    <p:extLst>
      <p:ext uri="{BB962C8B-B14F-4D97-AF65-F5344CB8AC3E}">
        <p14:creationId xmlns:p14="http://schemas.microsoft.com/office/powerpoint/2010/main" val="1956587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Relationship between HTML tags and </a:t>
            </a:r>
            <a:r>
              <a:rPr lang="en-US" sz="2800" dirty="0" err="1"/>
              <a:t>getElementByID</a:t>
            </a:r>
            <a:r>
              <a:rPr lang="en-US" sz="2800" dirty="0"/>
              <a:t>() and </a:t>
            </a:r>
            <a:r>
              <a:rPr lang="en-US" sz="2800" dirty="0" err="1"/>
              <a:t>getElementsByTagName</a:t>
            </a:r>
            <a:r>
              <a:rPr lang="en-US" sz="2800" dirty="0"/>
              <a:t>()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849726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960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Selecting DOM nodes</a:t>
            </a:r>
            <a:endParaRPr lang="en-NZ" dirty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5366"/>
            <a:ext cx="3476625" cy="4489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76400"/>
            <a:ext cx="3276600" cy="4481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5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Selecting DOM nodes</a:t>
            </a:r>
            <a:endParaRPr lang="en-NZ" dirty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713057"/>
            <a:ext cx="2376256" cy="306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56413"/>
            <a:ext cx="6096000" cy="462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43375"/>
            <a:ext cx="6172200" cy="51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6172200"/>
            <a:ext cx="7884763" cy="4708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1916211"/>
            <a:ext cx="624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 err="1"/>
              <a:t>getElementById</a:t>
            </a:r>
            <a:r>
              <a:rPr lang="en-NZ" sz="1600" dirty="0"/>
              <a:t>: </a:t>
            </a:r>
            <a:r>
              <a:rPr lang="en-NZ" sz="1600" dirty="0" err="1"/>
              <a:t>var</a:t>
            </a:r>
            <a:r>
              <a:rPr lang="en-NZ" sz="1600" dirty="0"/>
              <a:t> </a:t>
            </a:r>
            <a:r>
              <a:rPr lang="en-NZ" sz="1600" dirty="0" err="1"/>
              <a:t>animalList</a:t>
            </a:r>
            <a:r>
              <a:rPr lang="en-NZ" sz="1600" dirty="0"/>
              <a:t> holds (a pointer to) the first </a:t>
            </a:r>
            <a:r>
              <a:rPr lang="en-NZ" sz="1600" dirty="0" err="1"/>
              <a:t>ul</a:t>
            </a:r>
            <a:r>
              <a:rPr lang="en-NZ" sz="1600" dirty="0"/>
              <a:t> node. 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743325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allListItems</a:t>
            </a:r>
            <a:r>
              <a:rPr lang="en-NZ" dirty="0"/>
              <a:t> holds all the </a:t>
            </a:r>
            <a:r>
              <a:rPr lang="en-NZ" dirty="0" err="1"/>
              <a:t>li’s</a:t>
            </a:r>
            <a:r>
              <a:rPr lang="en-NZ" dirty="0"/>
              <a:t>, animals and cities.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4500" y="5715000"/>
            <a:ext cx="8166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Note that you can chain these selectors. </a:t>
            </a:r>
            <a:r>
              <a:rPr lang="en-NZ" sz="1400" dirty="0" err="1"/>
              <a:t>Var</a:t>
            </a:r>
            <a:r>
              <a:rPr lang="en-NZ" sz="1400" dirty="0"/>
              <a:t> </a:t>
            </a:r>
            <a:r>
              <a:rPr lang="en-NZ" sz="1400" dirty="0" err="1"/>
              <a:t>animalListItems</a:t>
            </a:r>
            <a:r>
              <a:rPr lang="en-NZ" sz="1400" dirty="0"/>
              <a:t> holds only the animals, not the cities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499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Caution!!</a:t>
            </a:r>
            <a:endParaRPr lang="en-NZ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16" y="3790950"/>
            <a:ext cx="8001000" cy="44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9718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4419600"/>
            <a:ext cx="838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NZ" b="1" i="1" dirty="0"/>
              <a:t>Be very careful when using these methods to traverse the DOM, because they are sensitive to white space in the html.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NZ" dirty="0"/>
              <a:t>For example, these two HTML fragments look the same in the browser, but in the DOM, they are different.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NZ" dirty="0"/>
              <a:t>The top one has 11 child nodes, 5 li and 6 line feeds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NZ" dirty="0"/>
              <a:t>The bottom one has only the 5 li.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</a:t>
            </a:r>
            <a:endParaRPr lang="en-NZ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1895474"/>
            <a:ext cx="2505654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600200"/>
            <a:ext cx="64293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4419600"/>
            <a:ext cx="838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Remember the tree.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These objects are &lt;li&gt; and when you print them, you see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We need to access </a:t>
            </a:r>
            <a:r>
              <a:rPr lang="en-NZ" b="1" i="1" dirty="0"/>
              <a:t>the text in the &lt;li&gt;, </a:t>
            </a:r>
            <a:r>
              <a:rPr lang="en-NZ" dirty="0"/>
              <a:t>which is its child (i.e. the child of the &lt;li&gt; node)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Even when we get that child, we need to specify that we want its value, because text fragments are also nodes.</a:t>
            </a:r>
          </a:p>
        </p:txBody>
      </p:sp>
    </p:spTree>
    <p:extLst>
      <p:ext uri="{BB962C8B-B14F-4D97-AF65-F5344CB8AC3E}">
        <p14:creationId xmlns:p14="http://schemas.microsoft.com/office/powerpoint/2010/main" val="310850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</a:t>
            </a:r>
            <a:endParaRPr lang="en-NZ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7862186" cy="139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730" y="4295775"/>
            <a:ext cx="2857500" cy="1733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52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</a:t>
            </a:r>
            <a:endParaRPr lang="en-NZ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676400"/>
            <a:ext cx="64103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4114800"/>
            <a:ext cx="2237064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4114800"/>
            <a:ext cx="2185987" cy="2044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1500" y="621166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Note that the </a:t>
            </a:r>
            <a:r>
              <a:rPr lang="en-NZ" dirty="0" err="1"/>
              <a:t>nodeValue</a:t>
            </a:r>
            <a:r>
              <a:rPr lang="en-NZ" dirty="0"/>
              <a:t> property is writable.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3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Modifying a DOM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many introductory JavaScript textbooks the </a:t>
            </a:r>
            <a:r>
              <a:rPr lang="en-US" dirty="0" err="1"/>
              <a:t>document.write</a:t>
            </a:r>
            <a:r>
              <a:rPr lang="en-US" dirty="0"/>
              <a:t>() method is used </a:t>
            </a:r>
            <a:r>
              <a:rPr lang="en-US" dirty="0" smtClean="0"/>
              <a:t>to create </a:t>
            </a:r>
            <a:r>
              <a:rPr lang="en-US" dirty="0"/>
              <a:t>output </a:t>
            </a:r>
            <a:r>
              <a:rPr lang="en-US" dirty="0" smtClean="0"/>
              <a:t>at the bottom of the HTML </a:t>
            </a:r>
            <a:r>
              <a:rPr lang="en-US" dirty="0"/>
              <a:t>page from </a:t>
            </a:r>
            <a:r>
              <a:rPr lang="en-US" dirty="0" smtClean="0"/>
              <a:t>JavaScript</a:t>
            </a:r>
          </a:p>
          <a:p>
            <a:r>
              <a:rPr lang="en-US" dirty="0" smtClean="0"/>
              <a:t>The </a:t>
            </a:r>
            <a:r>
              <a:rPr lang="en-US" dirty="0"/>
              <a:t>modern JavaScript programmer will </a:t>
            </a:r>
            <a:r>
              <a:rPr lang="en-US" dirty="0" smtClean="0"/>
              <a:t>want to </a:t>
            </a:r>
            <a:r>
              <a:rPr lang="en-US" dirty="0"/>
              <a:t>write to the HTML </a:t>
            </a:r>
            <a:r>
              <a:rPr lang="en-US" dirty="0" smtClean="0"/>
              <a:t>page in </a:t>
            </a:r>
            <a:r>
              <a:rPr lang="en-US" dirty="0"/>
              <a:t>a particular </a:t>
            </a:r>
            <a:r>
              <a:rPr lang="en-US" dirty="0" smtClean="0"/>
              <a:t>location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0"/>
            <a:ext cx="822080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029200"/>
            <a:ext cx="84726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046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Changing and element’s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also modify the style associated with a particular block. 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can add </a:t>
            </a:r>
            <a:r>
              <a:rPr lang="en-US" dirty="0" smtClean="0"/>
              <a:t>or remove </a:t>
            </a:r>
            <a:r>
              <a:rPr lang="en-US" dirty="0"/>
              <a:t>any style using the style or </a:t>
            </a:r>
            <a:r>
              <a:rPr lang="en-US" dirty="0" err="1"/>
              <a:t>className</a:t>
            </a:r>
            <a:r>
              <a:rPr lang="en-US" dirty="0"/>
              <a:t> property of the Element node</a:t>
            </a:r>
            <a:r>
              <a:rPr lang="en-US" dirty="0" smtClean="0"/>
              <a:t>,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3429000"/>
            <a:ext cx="781673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105400"/>
            <a:ext cx="796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200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Modifying the DOM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NZ" dirty="0" err="1" smtClean="0"/>
              <a:t>appendChild</a:t>
            </a:r>
            <a:r>
              <a:rPr lang="en-NZ" i="1" dirty="0" smtClean="0"/>
              <a:t>(</a:t>
            </a:r>
            <a:r>
              <a:rPr lang="en-NZ" i="1" dirty="0" err="1" smtClean="0"/>
              <a:t>elementNode</a:t>
            </a:r>
            <a:r>
              <a:rPr lang="en-NZ" i="1" dirty="0" smtClean="0"/>
              <a:t>):</a:t>
            </a:r>
          </a:p>
          <a:p>
            <a:pPr lvl="1">
              <a:spcAft>
                <a:spcPts val="600"/>
              </a:spcAft>
            </a:pPr>
            <a:r>
              <a:rPr lang="en-NZ" sz="2400" dirty="0" smtClean="0"/>
              <a:t>Invoked on the element to which you wish to add the child</a:t>
            </a:r>
          </a:p>
          <a:p>
            <a:pPr lvl="1">
              <a:spcAft>
                <a:spcPts val="600"/>
              </a:spcAft>
            </a:pPr>
            <a:r>
              <a:rPr lang="en-NZ" sz="2400" i="1" dirty="0" err="1" smtClean="0"/>
              <a:t>elementNode</a:t>
            </a:r>
            <a:r>
              <a:rPr lang="en-NZ" sz="2400" dirty="0" smtClean="0"/>
              <a:t> becomes the last child of the target element</a:t>
            </a:r>
          </a:p>
          <a:p>
            <a:pPr>
              <a:spcAft>
                <a:spcPts val="600"/>
              </a:spcAft>
            </a:pPr>
            <a:r>
              <a:rPr lang="en-NZ" sz="2800" dirty="0" smtClean="0"/>
              <a:t>This is the </a:t>
            </a:r>
            <a:r>
              <a:rPr lang="en-NZ" sz="2800" dirty="0"/>
              <a:t>real power – adding nodes to, or removing nodes from the DOM at runtime.</a:t>
            </a:r>
          </a:p>
          <a:p>
            <a:pPr>
              <a:spcAft>
                <a:spcPts val="600"/>
              </a:spcAft>
            </a:pPr>
            <a:endParaRPr lang="en-NZ" sz="2800" dirty="0" smtClean="0"/>
          </a:p>
          <a:p>
            <a:pPr lvl="1"/>
            <a:endParaRPr lang="en-NZ" i="1" dirty="0"/>
          </a:p>
          <a:p>
            <a:pPr lvl="1"/>
            <a:endParaRPr lang="en-NZ" i="1" dirty="0"/>
          </a:p>
        </p:txBody>
      </p:sp>
    </p:spTree>
    <p:extLst>
      <p:ext uri="{BB962C8B-B14F-4D97-AF65-F5344CB8AC3E}">
        <p14:creationId xmlns:p14="http://schemas.microsoft.com/office/powerpoint/2010/main" val="379018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Modifying the DOM</a:t>
            </a:r>
            <a:endParaRPr lang="en-N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600200"/>
            <a:ext cx="7115175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549" y="4824548"/>
            <a:ext cx="1524000" cy="146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730" y="4798422"/>
            <a:ext cx="1690896" cy="146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311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Modifying the DOM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 smtClean="0"/>
              <a:t>removeChild</a:t>
            </a:r>
            <a:r>
              <a:rPr lang="en-NZ" dirty="0" smtClean="0"/>
              <a:t>(n)</a:t>
            </a:r>
          </a:p>
          <a:p>
            <a:r>
              <a:rPr lang="en-NZ" dirty="0" err="1" smtClean="0"/>
              <a:t>replaceChild</a:t>
            </a:r>
            <a:r>
              <a:rPr lang="en-NZ" dirty="0" smtClean="0"/>
              <a:t>(</a:t>
            </a:r>
            <a:r>
              <a:rPr lang="en-NZ" dirty="0" err="1" smtClean="0"/>
              <a:t>newNode</a:t>
            </a:r>
            <a:r>
              <a:rPr lang="en-NZ" dirty="0" smtClean="0"/>
              <a:t>, n)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1878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clipular.com/c/5825814324051968.png?k=EzaVzhImlG4p20NAFPrgKxW3kK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10582" r="15352" b="1698"/>
          <a:stretch/>
        </p:blipFill>
        <p:spPr bwMode="auto">
          <a:xfrm>
            <a:off x="545269" y="0"/>
            <a:ext cx="7989131" cy="691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46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Performance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/>
            <a:r>
              <a:rPr lang="en-NZ" dirty="0"/>
              <a:t>Note that every time you modify the DOM, the browser has to </a:t>
            </a:r>
            <a:r>
              <a:rPr lang="en-NZ" dirty="0" err="1"/>
              <a:t>recompute</a:t>
            </a:r>
            <a:r>
              <a:rPr lang="en-NZ" dirty="0"/>
              <a:t> and </a:t>
            </a:r>
            <a:r>
              <a:rPr lang="en-NZ" dirty="0" err="1"/>
              <a:t>rerender</a:t>
            </a:r>
            <a:r>
              <a:rPr lang="en-NZ" dirty="0"/>
              <a:t> the page representation. This can damage performance</a:t>
            </a:r>
            <a:r>
              <a:rPr lang="en-NZ" dirty="0" smtClean="0"/>
              <a:t>.</a:t>
            </a:r>
          </a:p>
          <a:p>
            <a:pPr marL="171450" indent="-171450"/>
            <a:endParaRPr lang="en-NZ" dirty="0"/>
          </a:p>
          <a:p>
            <a:pPr marL="171450" indent="-171450"/>
            <a:r>
              <a:rPr lang="en-NZ" dirty="0" smtClean="0"/>
              <a:t>If you can do the same with CSS, always use CSS</a:t>
            </a:r>
          </a:p>
        </p:txBody>
      </p:sp>
    </p:spTree>
    <p:extLst>
      <p:ext uri="{BB962C8B-B14F-4D97-AF65-F5344CB8AC3E}">
        <p14:creationId xmlns:p14="http://schemas.microsoft.com/office/powerpoint/2010/main" val="31323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Object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8229600" cy="222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60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</a:t>
            </a:r>
            <a:r>
              <a:rPr lang="en-US" dirty="0" err="1" smtClean="0"/>
              <a:t>istory.go</a:t>
            </a:r>
            <a:r>
              <a:rPr lang="en-US" dirty="0" smtClean="0"/>
              <a:t>(-2)</a:t>
            </a:r>
          </a:p>
          <a:p>
            <a:r>
              <a:rPr lang="en-US" dirty="0" err="1"/>
              <a:t>h</a:t>
            </a:r>
            <a:r>
              <a:rPr lang="en-US" dirty="0" err="1" smtClean="0"/>
              <a:t>istory.back</a:t>
            </a:r>
            <a:r>
              <a:rPr lang="en-US" dirty="0" smtClean="0"/>
              <a:t>()</a:t>
            </a:r>
          </a:p>
          <a:p>
            <a:r>
              <a:rPr lang="en-US" dirty="0" err="1"/>
              <a:t>h</a:t>
            </a:r>
            <a:r>
              <a:rPr lang="en-US" dirty="0" err="1" smtClean="0"/>
              <a:t>istroy.forward</a:t>
            </a:r>
            <a:r>
              <a:rPr lang="en-US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60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</a:t>
            </a:r>
            <a:r>
              <a:rPr lang="en-US" dirty="0" err="1" smtClean="0"/>
              <a:t>ocation.replace</a:t>
            </a:r>
            <a:r>
              <a:rPr lang="en-US" dirty="0" smtClean="0"/>
              <a:t>(</a:t>
            </a:r>
            <a:r>
              <a:rPr lang="en-US" dirty="0" smtClean="0">
                <a:hlinkClick r:id="rId2"/>
              </a:rPr>
              <a:t>http://www.google.com</a:t>
            </a:r>
            <a:r>
              <a:rPr lang="en-US" dirty="0" smtClean="0"/>
              <a:t>)</a:t>
            </a:r>
          </a:p>
          <a:p>
            <a:r>
              <a:rPr lang="en-US" dirty="0" err="1"/>
              <a:t>l</a:t>
            </a:r>
            <a:r>
              <a:rPr lang="en-US" dirty="0" err="1" smtClean="0"/>
              <a:t>ocation.href</a:t>
            </a:r>
            <a:r>
              <a:rPr lang="en-US" dirty="0" smtClean="0"/>
              <a:t> = </a:t>
            </a:r>
            <a:r>
              <a:rPr lang="en-US" dirty="0" smtClean="0">
                <a:hlinkClick r:id="rId2"/>
              </a:rPr>
              <a:t>http://www.google.com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552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Navigator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</a:t>
            </a:r>
            <a:r>
              <a:rPr lang="en-US" dirty="0" err="1" smtClean="0"/>
              <a:t>avigator.appName</a:t>
            </a:r>
            <a:endParaRPr lang="en-US" dirty="0" smtClean="0"/>
          </a:p>
          <a:p>
            <a:r>
              <a:rPr lang="en-US" dirty="0" err="1" smtClean="0"/>
              <a:t>navigator.userAgent</a:t>
            </a:r>
            <a:endParaRPr lang="en-US" dirty="0" smtClean="0"/>
          </a:p>
          <a:p>
            <a:endParaRPr lang="en-US" dirty="0"/>
          </a:p>
          <a:p>
            <a:r>
              <a:rPr lang="nl-NL" dirty="0"/>
              <a:t>Mozilla/5.0 (Windows NT 6.3; WOW64; Trident/7.0; .NET4.0E; .NET4.0C; .</a:t>
            </a:r>
            <a:r>
              <a:rPr lang="nl-NL"/>
              <a:t>NET </a:t>
            </a:r>
            <a:r>
              <a:rPr lang="nl-NL" smtClean="0"/>
              <a:t>CLR 3.5.30729</a:t>
            </a:r>
            <a:r>
              <a:rPr lang="nl-NL" dirty="0"/>
              <a:t>; .NET CLR 2.0.50727; .NET CLR 3.0.30729; rv:11.0) like Gecko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57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Geolocation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7800"/>
          </a:xfrm>
        </p:spPr>
        <p:txBody>
          <a:bodyPr/>
          <a:lstStyle/>
          <a:p>
            <a:r>
              <a:rPr lang="en-US" dirty="0" err="1"/>
              <a:t>n</a:t>
            </a:r>
            <a:r>
              <a:rPr lang="en-US" dirty="0" err="1" smtClean="0"/>
              <a:t>avigator.geolocation.getCurrentPosition</a:t>
            </a:r>
            <a:r>
              <a:rPr lang="en-US" dirty="0" smtClean="0"/>
              <a:t>(success, </a:t>
            </a:r>
            <a:r>
              <a:rPr lang="en-US" dirty="0" err="1" smtClean="0"/>
              <a:t>geoError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590800"/>
            <a:ext cx="4648200" cy="23740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134" y="5410200"/>
            <a:ext cx="6593887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67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screen.width</a:t>
            </a:r>
            <a:endParaRPr lang="en-US" dirty="0" smtClean="0"/>
          </a:p>
          <a:p>
            <a:r>
              <a:rPr lang="en-US" dirty="0" err="1"/>
              <a:t>s</a:t>
            </a:r>
            <a:r>
              <a:rPr lang="en-US" dirty="0" err="1" smtClean="0"/>
              <a:t>creen.height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009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Detection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30912"/>
            <a:ext cx="5776813" cy="14381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83" y="4375977"/>
            <a:ext cx="8372817" cy="164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52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dl.dropboxusercontent.com/u/10089854/domExample/index.html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780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4804</TotalTime>
  <Words>1052</Words>
  <Application>Microsoft Office PowerPoint</Application>
  <PresentationFormat>On-screen Show (4:3)</PresentationFormat>
  <Paragraphs>129</Paragraphs>
  <Slides>39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Clarity</vt:lpstr>
      <vt:lpstr>the dom</vt:lpstr>
      <vt:lpstr>The DOM</vt:lpstr>
      <vt:lpstr>The DOM</vt:lpstr>
      <vt:lpstr>The DOM</vt:lpstr>
      <vt:lpstr>The DOM</vt:lpstr>
      <vt:lpstr>Modifying the Web Page</vt:lpstr>
      <vt:lpstr>Modifying the Web Page</vt:lpstr>
      <vt:lpstr>Modifying the Web Page</vt:lpstr>
      <vt:lpstr>Modifying the Web Page</vt:lpstr>
      <vt:lpstr>Another very useful selector</vt:lpstr>
      <vt:lpstr>DOM tree</vt:lpstr>
      <vt:lpstr>Nodes</vt:lpstr>
      <vt:lpstr>Element node object</vt:lpstr>
      <vt:lpstr>Some essential node object properties</vt:lpstr>
      <vt:lpstr>More essential node object properties</vt:lpstr>
      <vt:lpstr>Some specific HTML DOM element properties for certain tag types</vt:lpstr>
      <vt:lpstr>Some essential document object methods</vt:lpstr>
      <vt:lpstr>Relationship between HTML tags and getElementByID() and getElementsByTagName()</vt:lpstr>
      <vt:lpstr>Selecting DOM nodes</vt:lpstr>
      <vt:lpstr>Selecting DOM nodes</vt:lpstr>
      <vt:lpstr>Caution!!</vt:lpstr>
      <vt:lpstr>Example</vt:lpstr>
      <vt:lpstr>Example</vt:lpstr>
      <vt:lpstr>Example</vt:lpstr>
      <vt:lpstr>Modifying a DOM element</vt:lpstr>
      <vt:lpstr>Changing and element’s style</vt:lpstr>
      <vt:lpstr>Modifying the DOM</vt:lpstr>
      <vt:lpstr>Modifying the DOM</vt:lpstr>
      <vt:lpstr>Modifying the DOM</vt:lpstr>
      <vt:lpstr>PowerPoint Presentation</vt:lpstr>
      <vt:lpstr>Performance</vt:lpstr>
      <vt:lpstr>The Window Object</vt:lpstr>
      <vt:lpstr>History object</vt:lpstr>
      <vt:lpstr>Location object</vt:lpstr>
      <vt:lpstr>Navigator Object</vt:lpstr>
      <vt:lpstr>Geolocation Object</vt:lpstr>
      <vt:lpstr>Screen Object</vt:lpstr>
      <vt:lpstr>Feature Detection</vt:lpstr>
      <vt:lpstr>Demo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JavaScript</dc:title>
  <dc:creator>Patricia</dc:creator>
  <cp:lastModifiedBy>Default-User</cp:lastModifiedBy>
  <cp:revision>323</cp:revision>
  <cp:lastPrinted>2016-03-22T05:05:14Z</cp:lastPrinted>
  <dcterms:created xsi:type="dcterms:W3CDTF">2006-08-16T00:00:00Z</dcterms:created>
  <dcterms:modified xsi:type="dcterms:W3CDTF">2016-03-22T05:10:18Z</dcterms:modified>
</cp:coreProperties>
</file>